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0" r:id="rId1"/>
    <p:sldMasterId id="2147484152" r:id="rId2"/>
  </p:sldMasterIdLst>
  <p:notesMasterIdLst>
    <p:notesMasterId r:id="rId14"/>
  </p:notesMasterIdLst>
  <p:sldIdLst>
    <p:sldId id="323" r:id="rId3"/>
    <p:sldId id="346" r:id="rId4"/>
    <p:sldId id="324" r:id="rId5"/>
    <p:sldId id="325" r:id="rId6"/>
    <p:sldId id="326" r:id="rId7"/>
    <p:sldId id="328" r:id="rId8"/>
    <p:sldId id="329" r:id="rId9"/>
    <p:sldId id="342" r:id="rId10"/>
    <p:sldId id="338" r:id="rId11"/>
    <p:sldId id="343" r:id="rId12"/>
    <p:sldId id="339" r:id="rId13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66FF"/>
    <a:srgbClr val="CC0000"/>
    <a:srgbClr val="4A6295"/>
    <a:srgbClr val="2F5CFF"/>
    <a:srgbClr val="0066CC"/>
    <a:srgbClr val="CCECFF"/>
    <a:srgbClr val="E7F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08" autoAdjust="0"/>
    <p:restoredTop sz="89822" autoAdjust="0"/>
  </p:normalViewPr>
  <p:slideViewPr>
    <p:cSldViewPr>
      <p:cViewPr varScale="1">
        <p:scale>
          <a:sx n="103" d="100"/>
          <a:sy n="103" d="100"/>
        </p:scale>
        <p:origin x="181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7F5C1C-043E-46DE-8A86-F31EE4706326}" type="datetimeFigureOut">
              <a:rPr lang="ru-RU" smtClean="0"/>
              <a:t>06.07.2023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2FCB85-B40C-480E-BE74-96DD76CCA3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102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FCB85-B40C-480E-BE74-96DD76CCA31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891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FCB85-B40C-480E-BE74-96DD76CCA31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891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FCB85-B40C-480E-BE74-96DD76CCA31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891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FCB85-B40C-480E-BE74-96DD76CCA31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891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FCB85-B40C-480E-BE74-96DD76CCA31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567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FCB85-B40C-480E-BE74-96DD76CCA31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5676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FCB85-B40C-480E-BE74-96DD76CCA31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5676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FCB85-B40C-480E-BE74-96DD76CCA31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567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24BA-DAF6-441C-B9C6-DBD0F21065CF}" type="datetime1">
              <a:rPr lang="ru-RU" smtClean="0"/>
              <a:t>06.07.2023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5971-044A-4A78-B79B-988F802ED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090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B5BAD-A9CC-4CE5-918A-C3A99C93285E}" type="datetime1">
              <a:rPr lang="ru-RU" smtClean="0"/>
              <a:t>06.07.2023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5971-044A-4A78-B79B-988F802ED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734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8DA04-3049-4F0A-A521-C914128B6289}" type="datetime1">
              <a:rPr lang="ru-RU" smtClean="0"/>
              <a:t>06.07.2023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5971-044A-4A78-B79B-988F802ED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150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A9AB-F2D9-4736-B239-6F19AABEC9A8}" type="datetime1">
              <a:rPr lang="ru-RU" smtClean="0"/>
              <a:t>06.07.2023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5971-044A-4A78-B79B-988F802ED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123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52D14-9EEC-4A91-9D6F-0EC5BD3C8BAF}" type="datetime1">
              <a:rPr lang="ru-RU" smtClean="0"/>
              <a:t>06.07.2023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5971-044A-4A78-B79B-988F802ED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177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DBC7A-1E1A-411F-A6B4-3734DBF4B719}" type="datetime1">
              <a:rPr lang="ru-RU" smtClean="0"/>
              <a:t>06.07.2023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5971-044A-4A78-B79B-988F802ED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824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EB776-B93D-4AC5-95B4-C391341CB6C1}" type="datetime1">
              <a:rPr lang="ru-RU" smtClean="0"/>
              <a:t>06.07.2023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5971-044A-4A78-B79B-988F802ED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611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13A7B-F1CF-4118-9B3F-C1E2D91810F2}" type="datetime1">
              <a:rPr lang="ru-RU" smtClean="0"/>
              <a:t>06.07.2023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5971-044A-4A78-B79B-988F802ED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834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ED1E1-322E-48D8-BA7D-3B9350C11940}" type="datetime1">
              <a:rPr lang="ru-RU" smtClean="0"/>
              <a:t>06.07.2023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5971-044A-4A78-B79B-988F802ED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110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2BBD-2B7C-4212-9624-D7E4318D3F45}" type="datetime1">
              <a:rPr lang="ru-RU" smtClean="0"/>
              <a:t>06.07.2023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5971-044A-4A78-B79B-988F802ED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031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4C1D-7B9A-43BA-B6B7-780E5863B76C}" type="datetime1">
              <a:rPr lang="ru-RU" smtClean="0"/>
              <a:t>06.07.2023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5971-044A-4A78-B79B-988F802ED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88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24BA-DAF6-441C-B9C6-DBD0F21065CF}" type="datetime1">
              <a:rPr lang="ru-RU" smtClean="0"/>
              <a:t>06.07.2023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5971-044A-4A78-B79B-988F802ED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9971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B5BAD-A9CC-4CE5-918A-C3A99C93285E}" type="datetime1">
              <a:rPr lang="ru-RU" smtClean="0"/>
              <a:t>06.07.2023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5971-044A-4A78-B79B-988F802ED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3003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8DA04-3049-4F0A-A521-C914128B6289}" type="datetime1">
              <a:rPr lang="ru-RU" smtClean="0"/>
              <a:t>06.07.2023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5971-044A-4A78-B79B-988F802ED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0573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A9AB-F2D9-4736-B239-6F19AABEC9A8}" type="datetime1">
              <a:rPr lang="ru-RU" smtClean="0"/>
              <a:t>06.07.2023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5971-044A-4A78-B79B-988F802ED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1798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52D14-9EEC-4A91-9D6F-0EC5BD3C8BAF}" type="datetime1">
              <a:rPr lang="ru-RU" smtClean="0"/>
              <a:t>06.07.2023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5971-044A-4A78-B79B-988F802ED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58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DBC7A-1E1A-411F-A6B4-3734DBF4B719}" type="datetime1">
              <a:rPr lang="ru-RU" smtClean="0"/>
              <a:t>06.07.2023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5971-044A-4A78-B79B-988F802ED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4396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EB776-B93D-4AC5-95B4-C391341CB6C1}" type="datetime1">
              <a:rPr lang="ru-RU" smtClean="0"/>
              <a:t>06.07.2023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5971-044A-4A78-B79B-988F802ED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2734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13A7B-F1CF-4118-9B3F-C1E2D91810F2}" type="datetime1">
              <a:rPr lang="ru-RU" smtClean="0"/>
              <a:t>06.07.2023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5971-044A-4A78-B79B-988F802ED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6721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ED1E1-322E-48D8-BA7D-3B9350C11940}" type="datetime1">
              <a:rPr lang="ru-RU" smtClean="0"/>
              <a:t>06.07.2023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5971-044A-4A78-B79B-988F802ED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963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2BBD-2B7C-4212-9624-D7E4318D3F45}" type="datetime1">
              <a:rPr lang="ru-RU" smtClean="0"/>
              <a:t>06.07.2023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5971-044A-4A78-B79B-988F802ED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0569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4C1D-7B9A-43BA-B6B7-780E5863B76C}" type="datetime1">
              <a:rPr lang="ru-RU" smtClean="0"/>
              <a:t>06.07.2023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5971-044A-4A78-B79B-988F802ED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44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EF29B-C7F4-40FF-AB1A-51AC5688ED9E}" type="datetime1">
              <a:rPr lang="ru-RU" smtClean="0"/>
              <a:t>06.07.2023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15971-044A-4A78-B79B-988F802ED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869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EF29B-C7F4-40FF-AB1A-51AC5688ED9E}" type="datetime1">
              <a:rPr lang="ru-RU" smtClean="0"/>
              <a:t>06.07.2023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15971-044A-4A78-B79B-988F802ED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125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35000" b="-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9552" y="555677"/>
            <a:ext cx="597666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00"/>
              </a:lnSpc>
            </a:pPr>
            <a:r>
              <a:rPr lang="ru-RU" sz="4800" b="1" dirty="0">
                <a:ln w="1905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  <a:cs typeface="Arial" pitchFamily="34" charset="0"/>
              </a:rPr>
              <a:t>Депозитные</a:t>
            </a:r>
            <a:r>
              <a:rPr lang="en-US" sz="4800" b="1" dirty="0">
                <a:ln w="1905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  <a:cs typeface="Arial" pitchFamily="34" charset="0"/>
              </a:rPr>
              <a:t> </a:t>
            </a:r>
            <a:r>
              <a:rPr lang="ru-RU" sz="4800" b="1" dirty="0">
                <a:ln w="1905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  <a:cs typeface="Arial" pitchFamily="34" charset="0"/>
              </a:rPr>
              <a:t>банковские</a:t>
            </a:r>
          </a:p>
          <a:p>
            <a:pPr>
              <a:lnSpc>
                <a:spcPts val="6000"/>
              </a:lnSpc>
            </a:pPr>
            <a:r>
              <a:rPr lang="ru-RU" sz="4800" b="1" dirty="0">
                <a:ln w="1905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  <a:cs typeface="Arial" pitchFamily="34" charset="0"/>
              </a:rPr>
              <a:t>ячейки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72681" y="3089346"/>
            <a:ext cx="27751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 err="1">
                <a:ln w="1905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Robur</a:t>
            </a:r>
            <a:r>
              <a:rPr lang="en-US" sz="2000" dirty="0">
                <a:ln w="1905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 Safe AB</a:t>
            </a:r>
            <a:r>
              <a:rPr lang="ru-RU" sz="2000" dirty="0">
                <a:ln w="1905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 (Швеция)</a:t>
            </a:r>
            <a:endParaRPr lang="ru-RU" sz="2000" dirty="0">
              <a:ln w="19050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Myriad Pro" pitchFamily="34" charset="0"/>
              <a:cs typeface="Arial" pitchFamily="34" charset="0"/>
            </a:endParaRPr>
          </a:p>
        </p:txBody>
      </p:sp>
      <p:pic>
        <p:nvPicPr>
          <p:cNvPr id="18" name="Picture 4" descr="C:\Users\rth\02_Рената\Логотипы\логотипы\полосовой\полосовой сини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897237"/>
            <a:ext cx="1776827" cy="242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306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th\Desktop\презентация по деп колонкам\робур\IMG_20140924_1649582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" r="12029"/>
          <a:stretch/>
        </p:blipFill>
        <p:spPr bwMode="auto">
          <a:xfrm>
            <a:off x="4712676" y="0"/>
            <a:ext cx="44313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9552" y="555677"/>
            <a:ext cx="597666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00"/>
              </a:lnSpc>
            </a:pPr>
            <a:r>
              <a:rPr lang="ru-RU" sz="4800" b="1" dirty="0">
                <a:ln w="1905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  <a:cs typeface="Arial" pitchFamily="34" charset="0"/>
              </a:rPr>
              <a:t>Уникальный</a:t>
            </a:r>
          </a:p>
          <a:p>
            <a:pPr>
              <a:lnSpc>
                <a:spcPts val="6000"/>
              </a:lnSpc>
            </a:pPr>
            <a:r>
              <a:rPr lang="ru-RU" sz="4800" b="1" dirty="0">
                <a:ln w="1905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  <a:cs typeface="Arial" pitchFamily="34" charset="0"/>
              </a:rPr>
              <a:t>проект</a:t>
            </a:r>
          </a:p>
          <a:p>
            <a:pPr>
              <a:lnSpc>
                <a:spcPts val="6000"/>
              </a:lnSpc>
            </a:pPr>
            <a:r>
              <a:rPr lang="ru-RU" sz="4800" b="1" dirty="0">
                <a:ln w="1905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  <a:cs typeface="Arial" pitchFamily="34" charset="0"/>
              </a:rPr>
              <a:t>2015 года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72681" y="3089346"/>
            <a:ext cx="2932213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ln w="1905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банк ВТБ VIP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ln w="1905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офис "Большая полянка"</a:t>
            </a:r>
            <a:endParaRPr lang="ru-RU" sz="2000" dirty="0">
              <a:ln w="19050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Myriad Pro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006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400102" y="1268760"/>
            <a:ext cx="42601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  <a:cs typeface="Calibri" pitchFamily="34" charset="0"/>
              </a:rPr>
              <a:t>Изготовитель: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ROBUR SAFE AB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latin typeface="Myriad Pro" pitchFamily="34" charset="0"/>
            </a:endParaRPr>
          </a:p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Страна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: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 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Швеция</a:t>
            </a:r>
          </a:p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Год основания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: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 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1970 г. 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latin typeface="Myriad Pro" pitchFamily="34" charset="0"/>
              <a:cs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232" y="828991"/>
            <a:ext cx="842618" cy="1455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41073" y="404664"/>
            <a:ext cx="35237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О производителе</a:t>
            </a:r>
          </a:p>
        </p:txBody>
      </p:sp>
      <p:pic>
        <p:nvPicPr>
          <p:cNvPr id="3075" name="Picture 3" descr="\\DC018\makets\1. рабочая папка\robur_папка\robur safe_с фирменной флешки\pictures\robur safe a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833" y="2677904"/>
            <a:ext cx="5714625" cy="3793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6427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19672" y="1268760"/>
            <a:ext cx="7092841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  <a:cs typeface="Calibri" pitchFamily="34" charset="0"/>
              </a:rPr>
              <a:t>Более 50 000 депозитариев во всем мире оборудовано продукцией компании </a:t>
            </a:r>
            <a:r>
              <a:rPr lang="en-US" sz="1600" dirty="0" err="1">
                <a:latin typeface="Myriad Pro" pitchFamily="34" charset="0"/>
                <a:cs typeface="Calibri" pitchFamily="34" charset="0"/>
              </a:rPr>
              <a:t>Robur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;</a:t>
            </a:r>
            <a:endParaRPr lang="en-US" sz="1600" dirty="0">
              <a:latin typeface="Myriad Pro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  <a:cs typeface="Calibri" pitchFamily="34" charset="0"/>
              </a:rPr>
              <a:t>компания </a:t>
            </a:r>
            <a:r>
              <a:rPr lang="en-US" sz="1600" dirty="0" err="1">
                <a:latin typeface="Myriad Pro" pitchFamily="34" charset="0"/>
                <a:cs typeface="Calibri" pitchFamily="34" charset="0"/>
              </a:rPr>
              <a:t>Robur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 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входит в комитет по сертификации и </a:t>
            </a:r>
            <a:r>
              <a:rPr lang="ru-RU" sz="1600" dirty="0" err="1">
                <a:latin typeface="Myriad Pro" pitchFamily="34" charset="0"/>
                <a:cs typeface="Calibri" pitchFamily="34" charset="0"/>
              </a:rPr>
              <a:t>стардартизации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 сейфовой продукции Европы;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  <a:cs typeface="Calibri" pitchFamily="34" charset="0"/>
              </a:rPr>
              <a:t>оборудование </a:t>
            </a:r>
            <a:r>
              <a:rPr lang="en-US" sz="1600" dirty="0" err="1">
                <a:latin typeface="Myriad Pro" pitchFamily="34" charset="0"/>
                <a:cs typeface="Calibri" pitchFamily="34" charset="0"/>
              </a:rPr>
              <a:t>Robur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 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полностью соответствует международным стандартам и имеет сертификат качества 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ISO 9001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  <a:cs typeface="Calibri" pitchFamily="34" charset="0"/>
              </a:rPr>
              <a:t>благодаря многолетнему опыту работы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, 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продукция производимая компанией </a:t>
            </a:r>
            <a:r>
              <a:rPr lang="en-US" sz="1600" dirty="0" err="1">
                <a:latin typeface="Myriad Pro" pitchFamily="34" charset="0"/>
                <a:cs typeface="Calibri" pitchFamily="34" charset="0"/>
              </a:rPr>
              <a:t>Robur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,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 отличается высоким качеством и надежностью;</a:t>
            </a:r>
          </a:p>
          <a:p>
            <a:r>
              <a:rPr lang="ru-RU" sz="1600" dirty="0">
                <a:latin typeface="Myriad Pro" pitchFamily="34" charset="0"/>
                <a:cs typeface="Calibri" pitchFamily="34" charset="0"/>
              </a:rPr>
              <a:t>       В ячейках используются замки с повышенной секретностью.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  <a:cs typeface="Calibri" pitchFamily="34" charset="0"/>
              </a:rPr>
              <a:t>компания «ДИИП 2000» является эксклюзивным представителем </a:t>
            </a:r>
            <a:r>
              <a:rPr lang="en-US" sz="1600" dirty="0" err="1">
                <a:latin typeface="Myriad Pro" pitchFamily="34" charset="0"/>
                <a:cs typeface="Calibri" pitchFamily="34" charset="0"/>
              </a:rPr>
              <a:t>Robur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 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в России. На сегодняшний день наша компания  обеспечила оборудованием более 3000 депозитариев в России и странах СНГ;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  <a:cs typeface="Calibri" pitchFamily="34" charset="0"/>
              </a:rPr>
              <a:t>компания ООО «ДИИП 2000» уже много лет является лидером продаж на рынке сейфовой продукции для банков и имеет все необходимые сертификаты соответствия;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  <a:cs typeface="Calibri" pitchFamily="34" charset="0"/>
              </a:rPr>
              <a:t>география установок и продаж депозитных колонок Швеция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, 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Норвегия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, 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Финляндия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, 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Дания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, 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 Италия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, 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Голландия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, 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Бельгия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, 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Англия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, 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Чехия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, 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Китай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, 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Сингапур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, 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Гонконг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, 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Саудовская Аравия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, 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Тайвань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, 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Австралия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, 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США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, 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Россия и многие другие.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 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1073" y="404664"/>
            <a:ext cx="80714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О производителе</a:t>
            </a:r>
            <a:r>
              <a:rPr 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 </a:t>
            </a:r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данного оборудования</a:t>
            </a:r>
          </a:p>
        </p:txBody>
      </p:sp>
      <p:pic>
        <p:nvPicPr>
          <p:cNvPr id="4098" name="Picture 2" descr="C:\Users\rth\02_Рената\Логотипы\логотип чб\логотип черный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104" y="6294249"/>
            <a:ext cx="1476217" cy="20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7889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\\DC018\makets\Robur_материалы от сервис-инженеров\Robur Safe\Pictures\2 SDL installation 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57" y="1988840"/>
            <a:ext cx="3707366" cy="2780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619672" y="1243395"/>
            <a:ext cx="71076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Myriad Pro" pitchFamily="34" charset="0"/>
              </a:rPr>
              <a:t>Депозитные ячейки </a:t>
            </a:r>
            <a:r>
              <a:rPr lang="en-US" sz="1600" dirty="0" err="1">
                <a:latin typeface="Myriad Pro" pitchFamily="34" charset="0"/>
              </a:rPr>
              <a:t>Robur</a:t>
            </a:r>
            <a:r>
              <a:rPr lang="ru-RU" sz="1600" dirty="0">
                <a:latin typeface="Myriad Pro" pitchFamily="34" charset="0"/>
              </a:rPr>
              <a:t> предназначены для хранения ценностей клиентов в специальных банковских помещений (депозитариях и </a:t>
            </a:r>
            <a:r>
              <a:rPr lang="en-US" sz="1600" dirty="0">
                <a:latin typeface="Myriad Pro" pitchFamily="34" charset="0"/>
              </a:rPr>
              <a:t>VIP </a:t>
            </a:r>
            <a:r>
              <a:rPr lang="ru-RU" sz="1600" dirty="0">
                <a:latin typeface="Myriad Pro" pitchFamily="34" charset="0"/>
              </a:rPr>
              <a:t>депозитариях)</a:t>
            </a:r>
          </a:p>
        </p:txBody>
      </p:sp>
      <p:pic>
        <p:nvPicPr>
          <p:cNvPr id="11" name="Picture 13" descr="Robur_вариант размещения депозит колонок_под куполом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794810"/>
            <a:ext cx="4364535" cy="2789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6291258" y="6019994"/>
            <a:ext cx="25732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VIP </a:t>
            </a:r>
            <a:r>
              <a:rPr lang="ru-RU" sz="2400" b="1" dirty="0">
                <a:solidFill>
                  <a:schemeClr val="bg1"/>
                </a:solidFill>
              </a:rPr>
              <a:t>депозитарий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1073" y="404664"/>
            <a:ext cx="70294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Назначение данного оборудования</a:t>
            </a:r>
          </a:p>
        </p:txBody>
      </p:sp>
    </p:spTree>
    <p:extLst>
      <p:ext uri="{BB962C8B-B14F-4D97-AF65-F5344CB8AC3E}">
        <p14:creationId xmlns:p14="http://schemas.microsoft.com/office/powerpoint/2010/main" val="1756411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619673" y="1268760"/>
            <a:ext cx="518457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Myriad Pro" pitchFamily="34" charset="0"/>
                <a:cs typeface="Calibri" pitchFamily="34" charset="0"/>
              </a:rPr>
              <a:t>Варианты комплектации:</a:t>
            </a:r>
          </a:p>
          <a:p>
            <a:r>
              <a:rPr lang="ru-RU" sz="1600" dirty="0">
                <a:latin typeface="Myriad Pro" pitchFamily="34" charset="0"/>
                <a:cs typeface="Calibri" pitchFamily="34" charset="0"/>
              </a:rPr>
              <a:t>замки: механические (</a:t>
            </a:r>
            <a:r>
              <a:rPr lang="ru-RU" sz="1600" dirty="0" err="1">
                <a:latin typeface="Myriad Pro" pitchFamily="34" charset="0"/>
                <a:cs typeface="Calibri" pitchFamily="34" charset="0"/>
              </a:rPr>
              <a:t>двухключевые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) и электронная система </a:t>
            </a:r>
            <a:r>
              <a:rPr lang="en-US" sz="1600" b="1" dirty="0">
                <a:latin typeface="Myriad Pro" pitchFamily="34" charset="0"/>
                <a:cs typeface="Calibri" pitchFamily="34" charset="0"/>
              </a:rPr>
              <a:t>RS 4000</a:t>
            </a:r>
            <a:r>
              <a:rPr lang="ru-RU" sz="1600" b="1" dirty="0">
                <a:latin typeface="Myriad Pro" pitchFamily="34" charset="0"/>
                <a:cs typeface="Calibri" pitchFamily="34" charset="0"/>
              </a:rPr>
              <a:t>.</a:t>
            </a:r>
          </a:p>
          <a:p>
            <a:r>
              <a:rPr lang="ru-RU" sz="1600" dirty="0">
                <a:latin typeface="Myriad Pro" pitchFamily="34" charset="0"/>
                <a:cs typeface="Calibri" pitchFamily="34" charset="0"/>
              </a:rPr>
              <a:t>Количество ячеек в колонке - от 4 до 41.</a:t>
            </a:r>
          </a:p>
          <a:p>
            <a:r>
              <a:rPr lang="ru-RU" sz="1600" dirty="0">
                <a:latin typeface="Myriad Pro" pitchFamily="34" charset="0"/>
                <a:cs typeface="Calibri" pitchFamily="34" charset="0"/>
              </a:rPr>
              <a:t>Высота ячеек - от 50 до 600 мм.</a:t>
            </a:r>
          </a:p>
          <a:p>
            <a:r>
              <a:rPr lang="ru-RU" sz="1600" dirty="0">
                <a:latin typeface="Myriad Pro" pitchFamily="34" charset="0"/>
                <a:cs typeface="Calibri" pitchFamily="34" charset="0"/>
              </a:rPr>
              <a:t>Ячейки комплектуются индивидуальными внутренними контейнерами из высокопрочного пластика.</a:t>
            </a:r>
          </a:p>
          <a:p>
            <a:endParaRPr lang="ru-RU" sz="1600" dirty="0">
              <a:latin typeface="Myriad Pro" pitchFamily="34" charset="0"/>
              <a:cs typeface="Calibri" pitchFamily="34" charset="0"/>
            </a:endParaRPr>
          </a:p>
          <a:p>
            <a:r>
              <a:rPr lang="ru-RU" sz="1600" b="1" dirty="0">
                <a:latin typeface="Myriad Pro" pitchFamily="34" charset="0"/>
                <a:cs typeface="Calibri" pitchFamily="34" charset="0"/>
              </a:rPr>
              <a:t>Функции:</a:t>
            </a:r>
            <a:endParaRPr lang="en-US" sz="1600" b="1" dirty="0">
              <a:latin typeface="Myriad Pro" pitchFamily="34" charset="0"/>
              <a:cs typeface="Calibri" pitchFamily="34" charset="0"/>
            </a:endParaRPr>
          </a:p>
          <a:p>
            <a:r>
              <a:rPr lang="ru-RU" sz="1600" dirty="0">
                <a:latin typeface="Myriad Pro" pitchFamily="34" charset="0"/>
                <a:cs typeface="Calibri" pitchFamily="34" charset="0"/>
              </a:rPr>
              <a:t>хранение денег и других ценностей в соответствии с ГОСТ Р 50862-2005 и ГОСТ Р 51113-97.</a:t>
            </a:r>
          </a:p>
          <a:p>
            <a:r>
              <a:rPr lang="ru-RU" sz="1600" dirty="0">
                <a:latin typeface="Myriad Pro" pitchFamily="34" charset="0"/>
                <a:cs typeface="Calibri" pitchFamily="34" charset="0"/>
              </a:rPr>
              <a:t>Класс взломостойкости-1.</a:t>
            </a:r>
          </a:p>
          <a:p>
            <a:r>
              <a:rPr lang="ru-RU" sz="1600" dirty="0">
                <a:latin typeface="Myriad Pro" pitchFamily="34" charset="0"/>
                <a:cs typeface="Calibri" pitchFamily="34" charset="0"/>
              </a:rPr>
              <a:t>Рациональное использование помещения</a:t>
            </a:r>
          </a:p>
          <a:p>
            <a:r>
              <a:rPr lang="ru-RU" sz="1600" dirty="0">
                <a:latin typeface="Myriad Pro" pitchFamily="34" charset="0"/>
                <a:cs typeface="Calibri" pitchFamily="34" charset="0"/>
              </a:rPr>
              <a:t>депозитного хранилища.</a:t>
            </a:r>
          </a:p>
          <a:p>
            <a:endParaRPr lang="ru-RU" sz="1600" dirty="0">
              <a:latin typeface="Myriad Pro" pitchFamily="34" charset="0"/>
              <a:cs typeface="Calibri" pitchFamily="34" charset="0"/>
            </a:endParaRPr>
          </a:p>
          <a:p>
            <a:r>
              <a:rPr lang="ru-RU" sz="1600" b="1" dirty="0">
                <a:latin typeface="Myriad Pro" pitchFamily="34" charset="0"/>
                <a:cs typeface="Calibri" pitchFamily="34" charset="0"/>
              </a:rPr>
              <a:t>Характеристики:</a:t>
            </a:r>
          </a:p>
          <a:p>
            <a:r>
              <a:rPr lang="ru-RU" sz="1600" dirty="0">
                <a:latin typeface="Myriad Pro" pitchFamily="34" charset="0"/>
                <a:cs typeface="Calibri" pitchFamily="34" charset="0"/>
              </a:rPr>
              <a:t>В*Ш*Г, мм  -   2230*320*492 и 1830*320*492</a:t>
            </a:r>
          </a:p>
          <a:p>
            <a:endParaRPr lang="ru-RU" sz="1600" dirty="0">
              <a:latin typeface="Myriad Pro" pitchFamily="34" charset="0"/>
              <a:cs typeface="Calibri" pitchFamily="34" charset="0"/>
            </a:endParaRPr>
          </a:p>
          <a:p>
            <a:r>
              <a:rPr lang="ru-RU" sz="1600" b="1" dirty="0">
                <a:latin typeface="Myriad Pro" pitchFamily="34" charset="0"/>
                <a:cs typeface="Calibri" pitchFamily="34" charset="0"/>
              </a:rPr>
              <a:t>Варианты исполнения: </a:t>
            </a:r>
          </a:p>
          <a:p>
            <a:r>
              <a:rPr lang="ru-RU" sz="1600" dirty="0">
                <a:latin typeface="Myriad Pro" pitchFamily="34" charset="0"/>
                <a:cs typeface="Calibri" pitchFamily="34" charset="0"/>
              </a:rPr>
              <a:t>дверцы ячеек  покрыты анодированным алюминием.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073" y="404664"/>
            <a:ext cx="53078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Основные характеристики</a:t>
            </a:r>
          </a:p>
        </p:txBody>
      </p:sp>
      <p:pic>
        <p:nvPicPr>
          <p:cNvPr id="17" name="Picture 2" descr="C:\Users\rth\02_Рената\Логотипы\логотип чб\логотип черный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104" y="6294249"/>
            <a:ext cx="1476217" cy="20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\\DC018\makets\Robur_материалы от сервис-инженеров\Robur Safe\Pictures\2 SDL master loc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987816"/>
            <a:ext cx="1864544" cy="1864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\\DC018\makets\Robur_материалы от сервис-инженеров\Robur Safe\Pictures\2 SDL ope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123" y="2905691"/>
            <a:ext cx="2398794" cy="3179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618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5971-044A-4A78-B79B-988F802ED33B}" type="slidenum">
              <a:rPr lang="ru-RU" smtClean="0">
                <a:solidFill>
                  <a:schemeClr val="bg1"/>
                </a:solidFill>
              </a:rPr>
              <a:pPr/>
              <a:t>7</a:t>
            </a:fld>
            <a:endParaRPr lang="ru-RU">
              <a:solidFill>
                <a:schemeClr val="bg1"/>
              </a:solidFill>
            </a:endParaRPr>
          </a:p>
        </p:txBody>
      </p:sp>
      <p:pic>
        <p:nvPicPr>
          <p:cNvPr id="11" name="Picture 2" descr="C:\Users\rth\02_Рената\Логотипы\логотип чб\логотип черный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104" y="6294249"/>
            <a:ext cx="1476217" cy="20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41073" y="404664"/>
            <a:ext cx="46089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Основные достоинства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19672" y="1268760"/>
            <a:ext cx="734481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  <a:cs typeface="Calibri" pitchFamily="34" charset="0"/>
              </a:rPr>
              <a:t>При аварийном вскрытии ячеек устанавливается новая личинка без повреждения дверцы.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  <a:cs typeface="Calibri" pitchFamily="34" charset="0"/>
              </a:rPr>
              <a:t>При использовании ячеек с электронной системой открывания обеспечивается 100% защита от несанкционированного доступа с немедленной подачей сигнала тревоги.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  <a:cs typeface="Calibri" pitchFamily="34" charset="0"/>
              </a:rPr>
              <a:t>Ведется строгий учет посетителей депозитария.</a:t>
            </a:r>
            <a:endParaRPr lang="en-US" sz="1600" dirty="0">
              <a:latin typeface="Myriad Pro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  <a:cs typeface="Calibri" pitchFamily="34" charset="0"/>
              </a:rPr>
              <a:t>Современный вид и высокие эксплуатационные показатели депозитной системы </a:t>
            </a:r>
            <a:r>
              <a:rPr lang="en-US" sz="1600" dirty="0" err="1">
                <a:latin typeface="Myriad Pro" pitchFamily="34" charset="0"/>
                <a:cs typeface="Calibri" pitchFamily="34" charset="0"/>
              </a:rPr>
              <a:t>Robur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,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  позволяют удовлетворять запросы  самых изысканных клиентов. 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</a:rPr>
              <a:t>Система депозитариев </a:t>
            </a:r>
            <a:r>
              <a:rPr lang="ru-RU" sz="1600" dirty="0" err="1">
                <a:latin typeface="Myriad Pro" pitchFamily="34" charset="0"/>
              </a:rPr>
              <a:t>Robur</a:t>
            </a:r>
            <a:r>
              <a:rPr lang="ru-RU" sz="1600" dirty="0">
                <a:latin typeface="Myriad Pro" pitchFamily="34" charset="0"/>
              </a:rPr>
              <a:t> позволяет увеличивать количество колонок без дополнительных расходов на демонтаж.</a:t>
            </a:r>
            <a:endParaRPr lang="en-US" sz="1600" dirty="0">
              <a:latin typeface="Myriad Pro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</a:rPr>
              <a:t>Каркасы депозитных модулей стальные и жестко крепятся друг к другу. Есть механизм выравнивания и крепления к полу. Облицовка дверей выполнена анодированным алюминием, видимые зазоры между дверями отсутствуют.</a:t>
            </a:r>
            <a:endParaRPr lang="en-US" sz="1600" dirty="0">
              <a:latin typeface="Myriad Pro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</a:rPr>
              <a:t>Боковые панели колонок выполнены в </a:t>
            </a:r>
            <a:r>
              <a:rPr lang="en-US" sz="1600" dirty="0">
                <a:latin typeface="Myriad Pro" pitchFamily="34" charset="0"/>
              </a:rPr>
              <a:t>VIP</a:t>
            </a:r>
            <a:r>
              <a:rPr lang="ru-RU" sz="1600" dirty="0">
                <a:latin typeface="Myriad Pro" pitchFamily="34" charset="0"/>
              </a:rPr>
              <a:t>-дизайне и несут защитную функцию. Панели можно использовать повторно после демонтажа.</a:t>
            </a:r>
            <a:endParaRPr lang="en-US" sz="1600" dirty="0">
              <a:latin typeface="Myriad Pro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</a:rPr>
              <a:t>Конструкция контейнера позволяет использовать его, не вынимая из ячейки. Материал контейнера </a:t>
            </a:r>
            <a:r>
              <a:rPr lang="ru-RU" sz="1600" dirty="0" err="1">
                <a:latin typeface="Myriad Pro" pitchFamily="34" charset="0"/>
              </a:rPr>
              <a:t>полимизированный</a:t>
            </a:r>
            <a:r>
              <a:rPr lang="ru-RU" sz="1600" dirty="0">
                <a:latin typeface="Myriad Pro" pitchFamily="34" charset="0"/>
              </a:rPr>
              <a:t> картон. Дизайн контейнера соответствует VIP уровню.</a:t>
            </a:r>
            <a:endParaRPr lang="en-US" sz="1600" dirty="0">
              <a:latin typeface="Myriad Pro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</a:rPr>
              <a:t>Ячейки типоразмеров 1-4 комплектуются контейнерами с возможностью их опечатывания.</a:t>
            </a:r>
          </a:p>
        </p:txBody>
      </p:sp>
    </p:spTree>
    <p:extLst>
      <p:ext uri="{BB962C8B-B14F-4D97-AF65-F5344CB8AC3E}">
        <p14:creationId xmlns:p14="http://schemas.microsoft.com/office/powerpoint/2010/main" val="874269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th\Desktop\презентация по деп колонкам\Эд\20150506_1540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263" y="4486284"/>
            <a:ext cx="2690789" cy="201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th\Desktop\презентация по деп колонкам\Эд\20150506_15382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6" y="4483336"/>
            <a:ext cx="2683075" cy="2012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41073" y="404664"/>
            <a:ext cx="52774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Система контроля доступа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19672" y="1268760"/>
            <a:ext cx="640871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Myriad Pro" pitchFamily="34" charset="0"/>
                <a:cs typeface="Calibri" pitchFamily="34" charset="0"/>
              </a:rPr>
              <a:t>Предлагаются депозитные колонки с различными</a:t>
            </a:r>
          </a:p>
          <a:p>
            <a:r>
              <a:rPr lang="ru-RU" b="1" dirty="0">
                <a:latin typeface="Myriad Pro" pitchFamily="34" charset="0"/>
                <a:cs typeface="Calibri" pitchFamily="34" charset="0"/>
              </a:rPr>
              <a:t>системами запирания</a:t>
            </a:r>
            <a:r>
              <a:rPr lang="en-US" b="1" dirty="0">
                <a:latin typeface="Myriad Pro" pitchFamily="34" charset="0"/>
                <a:cs typeface="Calibri" pitchFamily="34" charset="0"/>
              </a:rPr>
              <a:t>:</a:t>
            </a:r>
          </a:p>
          <a:p>
            <a:endParaRPr lang="en-US" sz="1600" b="1" dirty="0">
              <a:latin typeface="Myriad Pro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  <a:cs typeface="Calibri" pitchFamily="34" charset="0"/>
              </a:rPr>
              <a:t>механическая (</a:t>
            </a:r>
            <a:r>
              <a:rPr lang="ru-RU" sz="1600" dirty="0" err="1">
                <a:latin typeface="Myriad Pro" pitchFamily="34" charset="0"/>
                <a:cs typeface="Calibri" pitchFamily="34" charset="0"/>
              </a:rPr>
              <a:t>двухключевая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) депозитная сейфовая система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  <a:cs typeface="Calibri" pitchFamily="34" charset="0"/>
              </a:rPr>
              <a:t>электронная депозитарная сейфовая система 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RS 4000;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  <a:cs typeface="Calibri" pitchFamily="34" charset="0"/>
              </a:rPr>
              <a:t>электронная депозитарная сейфовая система 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RS 4000 Bio</a:t>
            </a:r>
            <a:endParaRPr lang="ru-RU" sz="1600" dirty="0">
              <a:latin typeface="Myriad Pro" pitchFamily="34" charset="0"/>
              <a:cs typeface="Calibri" pitchFamily="34" charset="0"/>
            </a:endParaRPr>
          </a:p>
          <a:p>
            <a:r>
              <a:rPr lang="ru-RU" sz="1600" dirty="0">
                <a:latin typeface="Myriad Pro" pitchFamily="34" charset="0"/>
                <a:cs typeface="Calibri" pitchFamily="34" charset="0"/>
              </a:rPr>
              <a:t>       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(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с биометрическим контролем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)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</a:rPr>
              <a:t>наличие мастер-ключа одного на весь депозитарий позволяет персоналу в экстренном случае разблокировать ячейки(2 экземпляра);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</a:rPr>
              <a:t>ячейки оборудованы замками из нержавеющей стали, легко меняются без повреждения дверей ячеек(2 ключа).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5971-044A-4A78-B79B-988F802ED33B}" type="slidenum">
              <a:rPr lang="ru-RU" smtClean="0">
                <a:solidFill>
                  <a:schemeClr val="bg1"/>
                </a:solidFill>
              </a:rPr>
              <a:pPr/>
              <a:t>8</a:t>
            </a:fld>
            <a:endParaRPr lang="ru-R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713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5971-044A-4A78-B79B-988F802ED33B}" type="slidenum">
              <a:rPr lang="ru-RU" smtClean="0">
                <a:solidFill>
                  <a:schemeClr val="bg1"/>
                </a:solidFill>
              </a:rPr>
              <a:pPr/>
              <a:t>9</a:t>
            </a:fld>
            <a:endParaRPr lang="ru-RU">
              <a:solidFill>
                <a:schemeClr val="bg1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275" y="3318453"/>
            <a:ext cx="3427708" cy="3076492"/>
          </a:xfrm>
          <a:prstGeom prst="rect">
            <a:avLst/>
          </a:prstGeom>
        </p:spPr>
      </p:pic>
      <p:pic>
        <p:nvPicPr>
          <p:cNvPr id="22" name="Picture 2" descr="C:\Users\rth\02_Рената\Логотипы\логотип чб\логотип черный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104" y="6294249"/>
            <a:ext cx="1476217" cy="20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641073" y="404664"/>
            <a:ext cx="81291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Инновационная разработка «ДИИП 2000»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19673" y="1268760"/>
            <a:ext cx="71505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  <a:cs typeface="Calibri" pitchFamily="34" charset="0"/>
              </a:rPr>
              <a:t>Электронная система биометрического контроля доступа в Хранилище ценностей клиентов (ХЦК) и индивидуальных сейфов (ИС) ЭСБКД 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DEEP Bio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  <a:cs typeface="Calibri" pitchFamily="34" charset="0"/>
              </a:rPr>
              <a:t>ЭСБКД </a:t>
            </a:r>
            <a:r>
              <a:rPr lang="en-US" sz="1600" dirty="0">
                <a:latin typeface="Myriad Pro" pitchFamily="34" charset="0"/>
                <a:cs typeface="Calibri" pitchFamily="34" charset="0"/>
              </a:rPr>
              <a:t>DEEP Bio </a:t>
            </a:r>
            <a:r>
              <a:rPr lang="ru-RU" sz="1600" dirty="0">
                <a:latin typeface="Myriad Pro" pitchFamily="34" charset="0"/>
                <a:cs typeface="Calibri" pitchFamily="34" charset="0"/>
              </a:rPr>
              <a:t>позволяет автоматизировать и обеспечить безопасность доступа клиента в хранилище при помощи терминала биометрического контроля (ТБК).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  <a:cs typeface="Calibri" pitchFamily="34" charset="0"/>
              </a:rPr>
              <a:t>Онлайн доступ в ХЦК к арендованному ИС производится по рисунку вен ладони клиента без участия работника банка</a:t>
            </a:r>
            <a:r>
              <a:rPr lang="ru-RU" sz="1600" dirty="0">
                <a:latin typeface="Myriad Pro" pitchFamily="34" charset="0"/>
              </a:rPr>
              <a:t>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24212" y="3212976"/>
            <a:ext cx="38122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dirty="0">
                <a:latin typeface="Myriad Pro" pitchFamily="34" charset="0"/>
              </a:rPr>
              <a:t>ЭСКД: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</a:rPr>
              <a:t>дистанционное управление замками;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</a:rPr>
              <a:t>запись отчетов о системных транзакциях;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</a:rPr>
              <a:t>возможность дополнительной установки электронной системы биометрического контроля доступа ХЦК </a:t>
            </a:r>
            <a:r>
              <a:rPr lang="en-US" sz="1600" dirty="0">
                <a:latin typeface="Myriad Pro" pitchFamily="34" charset="0"/>
              </a:rPr>
              <a:t>DEEP Bio</a:t>
            </a:r>
            <a:r>
              <a:rPr lang="ru-RU" sz="1600" dirty="0">
                <a:latin typeface="Myriad Pro" pitchFamily="34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</a:rPr>
              <a:t>автономное питание до 1,5 часов;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latin typeface="Myriad Pro" pitchFamily="34" charset="0"/>
              </a:rPr>
              <a:t>программное обеспечение устанавливается и обновляется на месте.</a:t>
            </a:r>
          </a:p>
        </p:txBody>
      </p:sp>
    </p:spTree>
    <p:extLst>
      <p:ext uri="{BB962C8B-B14F-4D97-AF65-F5344CB8AC3E}">
        <p14:creationId xmlns:p14="http://schemas.microsoft.com/office/powerpoint/2010/main" val="2500726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th\02_Рената\Айсбер\4я-0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5" t="4402" b="6328"/>
          <a:stretch/>
        </p:blipFill>
        <p:spPr bwMode="auto">
          <a:xfrm>
            <a:off x="1619672" y="2681334"/>
            <a:ext cx="7400261" cy="3997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/>
          <p:cNvSpPr/>
          <p:nvPr/>
        </p:nvSpPr>
        <p:spPr>
          <a:xfrm>
            <a:off x="3635896" y="3212976"/>
            <a:ext cx="648072" cy="3600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548680"/>
            <a:ext cx="8928992" cy="679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5971-044A-4A78-B79B-988F802ED33B}" type="slidenum">
              <a:rPr lang="ru-RU" smtClean="0">
                <a:solidFill>
                  <a:schemeClr val="bg1"/>
                </a:solidFill>
              </a:rPr>
              <a:pPr/>
              <a:t>10</a:t>
            </a:fld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641073" y="404664"/>
            <a:ext cx="8502927" cy="2926199"/>
            <a:chOff x="641073" y="404664"/>
            <a:chExt cx="8502927" cy="2926199"/>
          </a:xfrm>
        </p:grpSpPr>
        <p:sp>
          <p:nvSpPr>
            <p:cNvPr id="16" name="TextBox 15"/>
            <p:cNvSpPr txBox="1"/>
            <p:nvPr/>
          </p:nvSpPr>
          <p:spPr>
            <a:xfrm>
              <a:off x="641073" y="404664"/>
              <a:ext cx="68178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yriad Pro" pitchFamily="34" charset="0"/>
                </a:rPr>
                <a:t>Условия поставки и обслуживания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619672" y="1268760"/>
              <a:ext cx="7524328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ru-RU" sz="1600" dirty="0">
                  <a:latin typeface="Myriad Pro" pitchFamily="34" charset="0"/>
                  <a:cs typeface="Calibri" pitchFamily="34" charset="0"/>
                </a:rPr>
                <a:t>На складе всегда в наличии порядка 400 депозитных колонок (6 -7 тыс. ячеек).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ru-RU" sz="1600" dirty="0">
                  <a:latin typeface="Myriad Pro" pitchFamily="34" charset="0"/>
                  <a:cs typeface="Calibri" pitchFamily="34" charset="0"/>
                </a:rPr>
                <a:t>Поставка оборудования осуществляется в течение 3-х дней (по Москве).</a:t>
              </a:r>
            </a:p>
            <a:p>
              <a:pPr marL="285750" indent="-285750">
                <a:buFontTx/>
                <a:buChar char="-"/>
              </a:pPr>
              <a:endParaRPr lang="ru-RU" sz="1600" dirty="0">
                <a:latin typeface="Myriad Pro" pitchFamily="34" charset="0"/>
                <a:cs typeface="Calibri" pitchFamily="34" charset="0"/>
              </a:endParaRPr>
            </a:p>
            <a:p>
              <a:r>
                <a:rPr lang="ru-RU" sz="1600" b="1" dirty="0">
                  <a:latin typeface="Myriad Pro" pitchFamily="34" charset="0"/>
                  <a:cs typeface="Calibri" pitchFamily="34" charset="0"/>
                </a:rPr>
                <a:t>Компания «ДИИП 2000» предлагает воспользоваться услугами: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ru-RU" sz="1600" b="1" dirty="0">
                  <a:latin typeface="Myriad Pro" pitchFamily="34" charset="0"/>
                  <a:cs typeface="Calibri" pitchFamily="34" charset="0"/>
                </a:rPr>
                <a:t>20</a:t>
              </a:r>
              <a:r>
                <a:rPr lang="ru-RU" sz="1600" dirty="0">
                  <a:latin typeface="Myriad Pro" pitchFamily="34" charset="0"/>
                  <a:cs typeface="Calibri" pitchFamily="34" charset="0"/>
                </a:rPr>
                <a:t> региональных представительств по России,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ru-RU" sz="1600" b="1" dirty="0">
                  <a:latin typeface="Myriad Pro" pitchFamily="34" charset="0"/>
                  <a:cs typeface="Calibri" pitchFamily="34" charset="0"/>
                </a:rPr>
                <a:t>50 </a:t>
              </a:r>
              <a:r>
                <a:rPr lang="ru-RU" sz="1600" dirty="0">
                  <a:latin typeface="Myriad Pro" pitchFamily="34" charset="0"/>
                  <a:cs typeface="Calibri" pitchFamily="34" charset="0"/>
                </a:rPr>
                <a:t>сервисных центров, позволяющих оперативно решать</a:t>
              </a:r>
            </a:p>
            <a:p>
              <a:r>
                <a:rPr lang="ru-RU" sz="1600" dirty="0">
                  <a:latin typeface="Myriad Pro" pitchFamily="34" charset="0"/>
                  <a:cs typeface="Calibri" pitchFamily="34" charset="0"/>
                </a:rPr>
                <a:t>все вопросы по обслуживанию ячеек,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ru-RU" sz="1600" b="1" dirty="0">
                  <a:latin typeface="Myriad Pro" pitchFamily="34" charset="0"/>
                  <a:cs typeface="Calibri" pitchFamily="34" charset="0"/>
                </a:rPr>
                <a:t>400 </a:t>
              </a:r>
              <a:r>
                <a:rPr lang="ru-RU" sz="1600" dirty="0">
                  <a:latin typeface="Myriad Pro" pitchFamily="34" charset="0"/>
                  <a:cs typeface="Calibri" pitchFamily="34" charset="0"/>
                </a:rPr>
                <a:t> квалифицированных сервисных специалистов.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9030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/>
          <p:cNvSpPr txBox="1">
            <a:spLocks/>
          </p:cNvSpPr>
          <p:nvPr/>
        </p:nvSpPr>
        <p:spPr>
          <a:xfrm>
            <a:off x="1749760" y="1700808"/>
            <a:ext cx="5644480" cy="100811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  <a:cs typeface="Calibri" pitchFamily="34" charset="0"/>
              </a:rPr>
              <a:t>Москва,  ул.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  <a:cs typeface="Calibri" pitchFamily="34" charset="0"/>
              </a:rPr>
              <a:t>Кастанаевская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  <a:cs typeface="Calibri" pitchFamily="34" charset="0"/>
              </a:rPr>
              <a:t>,  д. 24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  <a:cs typeface="Calibri" pitchFamily="34" charset="0"/>
              </a:rPr>
              <a:t> </a:t>
            </a:r>
          </a:p>
          <a:p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  <a:cs typeface="Calibri" pitchFamily="34" charset="0"/>
              </a:rPr>
              <a:t>+7(495)739-53-02</a:t>
            </a:r>
          </a:p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  <a:cs typeface="Calibri" pitchFamily="34" charset="0"/>
              </a:rPr>
              <a:t>deep2000.ru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03829" y="1035045"/>
            <a:ext cx="51363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Благодарим за внимание!</a:t>
            </a:r>
          </a:p>
        </p:txBody>
      </p:sp>
      <p:pic>
        <p:nvPicPr>
          <p:cNvPr id="6146" name="Picture 2" descr="C:\Users\rth\Desktop\qr-code deep200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736" y="4221088"/>
            <a:ext cx="1496528" cy="149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9574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3092</TotalTime>
  <Words>742</Words>
  <Application>Microsoft Office PowerPoint</Application>
  <PresentationFormat>Экран (4:3)</PresentationFormat>
  <Paragraphs>97</Paragraphs>
  <Slides>11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Myriad Pro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ДИИП 2000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Хафизова/Ахвердов</dc:creator>
  <cp:lastModifiedBy>Пользователь</cp:lastModifiedBy>
  <cp:revision>217</cp:revision>
  <cp:lastPrinted>2013-06-06T10:20:32Z</cp:lastPrinted>
  <dcterms:created xsi:type="dcterms:W3CDTF">2013-04-16T07:50:11Z</dcterms:created>
  <dcterms:modified xsi:type="dcterms:W3CDTF">2023-07-06T06:23:08Z</dcterms:modified>
</cp:coreProperties>
</file>